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1" d="100"/>
          <a:sy n="71" d="100"/>
        </p:scale>
        <p:origin x="-135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9DFA5C79-9A18-4FFE-A37C-009D8E43878C}" type="datetimeFigureOut">
              <a:rPr lang="en-US" smtClean="0"/>
              <a:pPr/>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18E62B-9DC3-4D4E-A6EF-AF353635DC33}" type="slidenum">
              <a:rPr lang="en-US" smtClean="0"/>
              <a:pPr/>
              <a:t>‹#›</a:t>
            </a:fld>
            <a:endParaRPr lang="en-US"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FA5C79-9A18-4FFE-A37C-009D8E43878C}" type="datetimeFigureOut">
              <a:rPr lang="en-US" smtClean="0"/>
              <a:pPr/>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18E62B-9DC3-4D4E-A6EF-AF353635DC3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FA5C79-9A18-4FFE-A37C-009D8E43878C}" type="datetimeFigureOut">
              <a:rPr lang="en-US" smtClean="0"/>
              <a:pPr/>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18E62B-9DC3-4D4E-A6EF-AF353635DC3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FA5C79-9A18-4FFE-A37C-009D8E43878C}" type="datetimeFigureOut">
              <a:rPr lang="en-US" smtClean="0"/>
              <a:pPr/>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18E62B-9DC3-4D4E-A6EF-AF353635DC3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9DFA5C79-9A18-4FFE-A37C-009D8E43878C}" type="datetimeFigureOut">
              <a:rPr lang="en-US" smtClean="0"/>
              <a:pPr/>
              <a:t>3/10/2016</a:t>
            </a:fld>
            <a:endParaRPr lang="en-US" dirty="0"/>
          </a:p>
        </p:txBody>
      </p:sp>
      <p:sp>
        <p:nvSpPr>
          <p:cNvPr id="91" name="Footer Placeholder 90"/>
          <p:cNvSpPr>
            <a:spLocks noGrp="1"/>
          </p:cNvSpPr>
          <p:nvPr>
            <p:ph type="ftr" sz="quarter" idx="11"/>
          </p:nvPr>
        </p:nvSpPr>
        <p:spPr/>
        <p:txBody>
          <a:bodyPr/>
          <a:lstStyle/>
          <a:p>
            <a:endParaRPr lang="en-US" dirty="0"/>
          </a:p>
        </p:txBody>
      </p:sp>
      <p:sp>
        <p:nvSpPr>
          <p:cNvPr id="92" name="Slide Number Placeholder 91"/>
          <p:cNvSpPr>
            <a:spLocks noGrp="1"/>
          </p:cNvSpPr>
          <p:nvPr>
            <p:ph type="sldNum" sz="quarter" idx="12"/>
          </p:nvPr>
        </p:nvSpPr>
        <p:spPr/>
        <p:txBody>
          <a:bodyPr/>
          <a:lstStyle/>
          <a:p>
            <a:fld id="{1418E62B-9DC3-4D4E-A6EF-AF353635DC3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FA5C79-9A18-4FFE-A37C-009D8E43878C}" type="datetimeFigureOut">
              <a:rPr lang="en-US" smtClean="0"/>
              <a:pPr/>
              <a:t>3/10/2016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18E62B-9DC3-4D4E-A6EF-AF353635DC3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FA5C79-9A18-4FFE-A37C-009D8E43878C}" type="datetimeFigureOut">
              <a:rPr lang="en-US" smtClean="0"/>
              <a:pPr/>
              <a:t>3/10/2016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418E62B-9DC3-4D4E-A6EF-AF353635DC3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FA5C79-9A18-4FFE-A37C-009D8E43878C}" type="datetimeFigureOut">
              <a:rPr lang="en-US" smtClean="0"/>
              <a:pPr/>
              <a:t>3/10/2016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418E62B-9DC3-4D4E-A6EF-AF353635DC3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FA5C79-9A18-4FFE-A37C-009D8E43878C}" type="datetimeFigureOut">
              <a:rPr lang="en-US" smtClean="0"/>
              <a:pPr/>
              <a:t>3/10/2016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418E62B-9DC3-4D4E-A6EF-AF353635DC3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FA5C79-9A18-4FFE-A37C-009D8E43878C}" type="datetimeFigureOut">
              <a:rPr lang="en-US" smtClean="0"/>
              <a:pPr/>
              <a:t>3/10/2016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18E62B-9DC3-4D4E-A6EF-AF353635DC33}" type="slidenum">
              <a:rPr lang="en-US" smtClean="0"/>
              <a:pPr/>
              <a:t>‹#›</a:t>
            </a:fld>
            <a:endParaRPr lang="en-US"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9DFA5C79-9A18-4FFE-A37C-009D8E43878C}" type="datetimeFigureOut">
              <a:rPr lang="en-US" smtClean="0"/>
              <a:pPr/>
              <a:t>3/10/2016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18E62B-9DC3-4D4E-A6EF-AF353635DC33}" type="slidenum">
              <a:rPr lang="en-US" smtClean="0"/>
              <a:pPr/>
              <a:t>‹#›</a:t>
            </a:fld>
            <a:endParaRPr lang="en-US"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9DFA5C79-9A18-4FFE-A37C-009D8E43878C}" type="datetimeFigureOut">
              <a:rPr lang="en-US" smtClean="0"/>
              <a:pPr/>
              <a:t>3/10/2016</a:t>
            </a:fld>
            <a:endParaRPr lang="en-US"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1418E62B-9DC3-4D4E-A6EF-AF353635DC3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5" y="2209800"/>
            <a:ext cx="4953000" cy="1371600"/>
          </a:xfrm>
        </p:spPr>
        <p:txBody>
          <a:bodyPr>
            <a:noAutofit/>
          </a:bodyPr>
          <a:lstStyle/>
          <a:p>
            <a:pPr algn="ctr"/>
            <a:r>
              <a:rPr lang="en-US" sz="4800" dirty="0" smtClean="0">
                <a:latin typeface="Showcard Gothic" panose="04020904020102020604" pitchFamily="82" charset="0"/>
              </a:rPr>
              <a:t>Upside-Down Magic</a:t>
            </a:r>
            <a:endParaRPr lang="en-US" sz="4800" dirty="0">
              <a:latin typeface="Showcard Gothic" panose="04020904020102020604" pitchFamily="82" charset="0"/>
            </a:endParaRPr>
          </a:p>
        </p:txBody>
      </p:sp>
      <p:sp>
        <p:nvSpPr>
          <p:cNvPr id="3" name="Subtitle 2"/>
          <p:cNvSpPr>
            <a:spLocks noGrp="1"/>
          </p:cNvSpPr>
          <p:nvPr>
            <p:ph type="subTitle" idx="1"/>
          </p:nvPr>
        </p:nvSpPr>
        <p:spPr>
          <a:xfrm>
            <a:off x="228600" y="3371588"/>
            <a:ext cx="4648200" cy="1219200"/>
          </a:xfrm>
        </p:spPr>
        <p:txBody>
          <a:bodyPr>
            <a:noAutofit/>
          </a:bodyPr>
          <a:lstStyle/>
          <a:p>
            <a:r>
              <a:rPr lang="en-US" sz="2800" b="1" dirty="0" smtClean="0">
                <a:latin typeface="Gabriola" panose="04040605051002020D02" pitchFamily="82" charset="0"/>
              </a:rPr>
              <a:t>Written by Sarah Mlynowski, Lauren Myracle, and Emily Jenkins</a:t>
            </a:r>
          </a:p>
          <a:p>
            <a:r>
              <a:rPr lang="en-US" sz="2800" b="1" dirty="0" smtClean="0">
                <a:latin typeface="Gabriola" panose="04040605051002020D02" pitchFamily="82" charset="0"/>
              </a:rPr>
              <a:t>Report by Julia</a:t>
            </a:r>
            <a:endParaRPr lang="en-US" sz="2800" b="1" dirty="0">
              <a:latin typeface="Gabriola" panose="04040605051002020D02" pitchFamily="82" charset="0"/>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105400" y="533400"/>
            <a:ext cx="3771900" cy="54824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4152900" y="5918916"/>
            <a:ext cx="4724400" cy="923330"/>
          </a:xfrm>
          <a:prstGeom prst="rect">
            <a:avLst/>
          </a:prstGeom>
          <a:noFill/>
        </p:spPr>
        <p:txBody>
          <a:bodyPr wrap="square" rtlCol="0">
            <a:spAutoFit/>
          </a:bodyPr>
          <a:lstStyle/>
          <a:p>
            <a:r>
              <a:rPr lang="en-US" dirty="0"/>
              <a:t>"</a:t>
            </a:r>
            <a:r>
              <a:rPr lang="en-US" dirty="0" err="1"/>
              <a:t>Upside+down+magic+sage+academy</a:t>
            </a:r>
            <a:r>
              <a:rPr lang="en-US" dirty="0"/>
              <a:t> - Google Search." </a:t>
            </a:r>
            <a:r>
              <a:rPr lang="en-US" i="1" dirty="0" err="1"/>
              <a:t>Upside+down+magic+sage+academy</a:t>
            </a:r>
            <a:r>
              <a:rPr lang="en-US" i="1" dirty="0"/>
              <a:t> - Google Search</a:t>
            </a:r>
            <a:r>
              <a:rPr lang="en-US" dirty="0"/>
              <a:t>. </a:t>
            </a:r>
            <a:r>
              <a:rPr lang="en-US" dirty="0" err="1"/>
              <a:t>N.p</a:t>
            </a:r>
            <a:r>
              <a:rPr lang="en-US" dirty="0"/>
              <a:t>., </a:t>
            </a:r>
            <a:r>
              <a:rPr lang="en-US" dirty="0" err="1"/>
              <a:t>n.d.</a:t>
            </a:r>
            <a:r>
              <a:rPr lang="en-US" dirty="0"/>
              <a:t> Web. 27 Feb. 2016.</a:t>
            </a:r>
          </a:p>
        </p:txBody>
      </p:sp>
    </p:spTree>
    <p:extLst>
      <p:ext uri="{BB962C8B-B14F-4D97-AF65-F5344CB8AC3E}">
        <p14:creationId xmlns:p14="http://schemas.microsoft.com/office/powerpoint/2010/main" xmlns="" val="2306268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p:cTn id="7" dur="1000" fill="hold"/>
                                        <p:tgtEl>
                                          <p:spTgt spid="1027"/>
                                        </p:tgtEl>
                                        <p:attrNameLst>
                                          <p:attrName>ppt_w</p:attrName>
                                        </p:attrNameLst>
                                      </p:cBhvr>
                                      <p:tavLst>
                                        <p:tav tm="0">
                                          <p:val>
                                            <p:fltVal val="0"/>
                                          </p:val>
                                        </p:tav>
                                        <p:tav tm="100000">
                                          <p:val>
                                            <p:strVal val="#ppt_w"/>
                                          </p:val>
                                        </p:tav>
                                      </p:tavLst>
                                    </p:anim>
                                    <p:anim calcmode="lin" valueType="num">
                                      <p:cBhvr>
                                        <p:cTn id="8" dur="1000" fill="hold"/>
                                        <p:tgtEl>
                                          <p:spTgt spid="1027"/>
                                        </p:tgtEl>
                                        <p:attrNameLst>
                                          <p:attrName>ppt_h</p:attrName>
                                        </p:attrNameLst>
                                      </p:cBhvr>
                                      <p:tavLst>
                                        <p:tav tm="0">
                                          <p:val>
                                            <p:fltVal val="0"/>
                                          </p:val>
                                        </p:tav>
                                        <p:tav tm="100000">
                                          <p:val>
                                            <p:strVal val="#ppt_h"/>
                                          </p:val>
                                        </p:tav>
                                      </p:tavLst>
                                    </p:anim>
                                    <p:anim calcmode="lin" valueType="num">
                                      <p:cBhvr>
                                        <p:cTn id="9" dur="1000" fill="hold"/>
                                        <p:tgtEl>
                                          <p:spTgt spid="102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2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800" dirty="0" smtClean="0">
                <a:latin typeface="Showcard Gothic" panose="04020904020102020604" pitchFamily="82" charset="0"/>
              </a:rPr>
              <a:t>Describing the Book</a:t>
            </a:r>
            <a:endParaRPr lang="en-US" sz="4800" dirty="0">
              <a:latin typeface="Showcard Gothic" panose="04020904020102020604" pitchFamily="82" charset="0"/>
            </a:endParaRPr>
          </a:p>
        </p:txBody>
      </p:sp>
      <p:sp>
        <p:nvSpPr>
          <p:cNvPr id="3" name="Content Placeholder 2"/>
          <p:cNvSpPr>
            <a:spLocks noGrp="1"/>
          </p:cNvSpPr>
          <p:nvPr>
            <p:ph idx="1"/>
          </p:nvPr>
        </p:nvSpPr>
        <p:spPr>
          <a:xfrm>
            <a:off x="457200" y="1066800"/>
            <a:ext cx="8229600" cy="5638800"/>
          </a:xfrm>
        </p:spPr>
        <p:txBody>
          <a:bodyPr>
            <a:normAutofit/>
          </a:bodyPr>
          <a:lstStyle/>
          <a:p>
            <a:pPr>
              <a:buFont typeface="Wingdings" panose="05000000000000000000" pitchFamily="2" charset="2"/>
              <a:buChar char="v"/>
            </a:pPr>
            <a:r>
              <a:rPr lang="en-US" sz="3600" dirty="0" smtClean="0">
                <a:latin typeface="Gabriola" panose="04040605051002020D02" pitchFamily="82" charset="0"/>
              </a:rPr>
              <a:t>The genre of this book is fantasy.</a:t>
            </a:r>
          </a:p>
          <a:p>
            <a:pPr>
              <a:buFont typeface="Wingdings" panose="05000000000000000000" pitchFamily="2" charset="2"/>
              <a:buChar char="v"/>
            </a:pPr>
            <a:r>
              <a:rPr lang="en-US" sz="3600" dirty="0" smtClean="0">
                <a:latin typeface="Gabriola" panose="04040605051002020D02" pitchFamily="82" charset="0"/>
              </a:rPr>
              <a:t>The theme/moral is be happy with who you are.</a:t>
            </a:r>
          </a:p>
          <a:p>
            <a:pPr>
              <a:buFont typeface="Wingdings" panose="05000000000000000000" pitchFamily="2" charset="2"/>
              <a:buChar char="v"/>
            </a:pPr>
            <a:r>
              <a:rPr lang="en-US" sz="3600" dirty="0" smtClean="0">
                <a:latin typeface="Gabriola" panose="04040605051002020D02" pitchFamily="82" charset="0"/>
              </a:rPr>
              <a:t>The plot development is man vs. magic or Nory vs. magic.</a:t>
            </a:r>
          </a:p>
          <a:p>
            <a:pPr>
              <a:buFont typeface="Wingdings" panose="05000000000000000000" pitchFamily="2" charset="2"/>
              <a:buChar char="v"/>
            </a:pPr>
            <a:r>
              <a:rPr lang="en-US" sz="3600" dirty="0" smtClean="0">
                <a:latin typeface="Gabriola" panose="04040605051002020D02" pitchFamily="82" charset="0"/>
              </a:rPr>
              <a:t>The challenge in the book is uncontrollable magic. The students with uncontrollable magic feel like they are outsiders. Ms. Starr fixes the problem by teaching her students that their magic is special.</a:t>
            </a:r>
            <a:endParaRPr lang="en-US" sz="3600" dirty="0">
              <a:latin typeface="Gabriola" panose="04040605051002020D02" pitchFamily="82" charset="0"/>
            </a:endParaRPr>
          </a:p>
        </p:txBody>
      </p:sp>
    </p:spTree>
    <p:extLst>
      <p:ext uri="{BB962C8B-B14F-4D97-AF65-F5344CB8AC3E}">
        <p14:creationId xmlns:p14="http://schemas.microsoft.com/office/powerpoint/2010/main" xmlns="" val="1716694901"/>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4800" dirty="0" smtClean="0">
                <a:latin typeface="Showcard Gothic" panose="04020904020102020604" pitchFamily="82" charset="0"/>
              </a:rPr>
              <a:t>Characters</a:t>
            </a:r>
            <a:endParaRPr lang="en-US" sz="4800" dirty="0">
              <a:latin typeface="Showcard Gothic" panose="04020904020102020604" pitchFamily="82" charset="0"/>
            </a:endParaRPr>
          </a:p>
        </p:txBody>
      </p:sp>
      <p:sp>
        <p:nvSpPr>
          <p:cNvPr id="3" name="Content Placeholder 2"/>
          <p:cNvSpPr>
            <a:spLocks noGrp="1"/>
          </p:cNvSpPr>
          <p:nvPr>
            <p:ph idx="1"/>
          </p:nvPr>
        </p:nvSpPr>
        <p:spPr>
          <a:xfrm>
            <a:off x="533400" y="609600"/>
            <a:ext cx="8610600" cy="6248400"/>
          </a:xfrm>
        </p:spPr>
        <p:txBody>
          <a:bodyPr>
            <a:normAutofit fontScale="92500" lnSpcReduction="20000"/>
          </a:bodyPr>
          <a:lstStyle/>
          <a:p>
            <a:pPr marL="0" indent="0">
              <a:buNone/>
            </a:pPr>
            <a:r>
              <a:rPr lang="en-US" sz="3600" dirty="0" smtClean="0">
                <a:latin typeface="Gabriola" panose="04040605051002020D02" pitchFamily="82" charset="0"/>
              </a:rPr>
              <a:t>Main characters- Nory [turns into animals], Ms. Starr-dark colored skin, good posture [has magic], Sebastian- blonde, freckles[sees soundwaves], Elliott- curly hair, tall, pale[freezes things], Andres- shaggy hair[can fly], </a:t>
            </a:r>
            <a:r>
              <a:rPr lang="en-US" sz="3600" dirty="0" err="1" smtClean="0">
                <a:latin typeface="Gabriola" panose="04040605051002020D02" pitchFamily="82" charset="0"/>
              </a:rPr>
              <a:t>Bax</a:t>
            </a:r>
            <a:r>
              <a:rPr lang="en-US" sz="3600" dirty="0" smtClean="0">
                <a:latin typeface="Gabriola" panose="04040605051002020D02" pitchFamily="82" charset="0"/>
              </a:rPr>
              <a:t>- short hair [turns into objects], Pepper – small, thick black hair[scares animals], Marigold- hearing aid[shrinks things], and Willa- blonde, braces[makes it rain inside]</a:t>
            </a:r>
          </a:p>
          <a:p>
            <a:pPr marL="0" indent="0">
              <a:buNone/>
            </a:pPr>
            <a:r>
              <a:rPr lang="en-US" sz="3600" dirty="0" smtClean="0">
                <a:latin typeface="Gabriola" panose="04040605051002020D02" pitchFamily="82" charset="0"/>
              </a:rPr>
              <a:t>Minor characters- Aunt Margo- cheerful [can fly], Dalia- 13 [manipulates animals], Hawthorn- 16, likes sports and cooking [manipulates fire],  Nory’s father- serious[turn things invisible], and the Sparkies (Lacey- big glasses, tiny hands, Zinnia, Rune) [manipulates fire]</a:t>
            </a:r>
          </a:p>
          <a:p>
            <a:pPr marL="0" indent="0">
              <a:buNone/>
            </a:pPr>
            <a:r>
              <a:rPr lang="en-US" sz="3600" dirty="0" smtClean="0">
                <a:latin typeface="Gabriola" panose="04040605051002020D02" pitchFamily="82" charset="0"/>
              </a:rPr>
              <a:t>Protagonist-Nory</a:t>
            </a:r>
          </a:p>
          <a:p>
            <a:pPr marL="0" indent="0">
              <a:buNone/>
            </a:pPr>
            <a:r>
              <a:rPr lang="en-US" sz="3600" dirty="0" smtClean="0">
                <a:latin typeface="Gabriola" panose="04040605051002020D02" pitchFamily="82" charset="0"/>
              </a:rPr>
              <a:t>Antagonist-The Sparkies</a:t>
            </a:r>
          </a:p>
          <a:p>
            <a:pPr marL="0" indent="0">
              <a:buNone/>
            </a:pPr>
            <a:endParaRPr lang="en-US" sz="3600" dirty="0" smtClean="0">
              <a:latin typeface="Gabriola" panose="04040605051002020D02" pitchFamily="82" charset="0"/>
            </a:endParaRPr>
          </a:p>
          <a:p>
            <a:pPr marL="0" indent="0">
              <a:buNone/>
            </a:pPr>
            <a:endParaRPr lang="en-US" sz="3600" dirty="0">
              <a:latin typeface="Gabriola" panose="04040605051002020D02" pitchFamily="82" charset="0"/>
            </a:endParaRPr>
          </a:p>
        </p:txBody>
      </p:sp>
    </p:spTree>
    <p:extLst>
      <p:ext uri="{BB962C8B-B14F-4D97-AF65-F5344CB8AC3E}">
        <p14:creationId xmlns:p14="http://schemas.microsoft.com/office/powerpoint/2010/main" xmlns="" val="2956633288"/>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800" dirty="0" smtClean="0">
                <a:latin typeface="Showcard Gothic" panose="04020904020102020604" pitchFamily="82" charset="0"/>
              </a:rPr>
              <a:t>Characters Continued</a:t>
            </a:r>
            <a:endParaRPr lang="en-US" sz="4800" dirty="0">
              <a:latin typeface="Showcard Gothic" panose="04020904020102020604" pitchFamily="82" charset="0"/>
            </a:endParaRPr>
          </a:p>
        </p:txBody>
      </p:sp>
      <p:sp>
        <p:nvSpPr>
          <p:cNvPr id="3" name="Content Placeholder 2"/>
          <p:cNvSpPr>
            <a:spLocks noGrp="1"/>
          </p:cNvSpPr>
          <p:nvPr>
            <p:ph idx="1"/>
          </p:nvPr>
        </p:nvSpPr>
        <p:spPr>
          <a:xfrm>
            <a:off x="457200" y="990600"/>
            <a:ext cx="8229600" cy="5486400"/>
          </a:xfrm>
        </p:spPr>
        <p:txBody>
          <a:bodyPr>
            <a:normAutofit fontScale="92500"/>
          </a:bodyPr>
          <a:lstStyle/>
          <a:p>
            <a:pPr marL="0" indent="0">
              <a:buNone/>
            </a:pPr>
            <a:r>
              <a:rPr lang="en-US" sz="3600" dirty="0" smtClean="0">
                <a:latin typeface="Gabriola" panose="04040605051002020D02" pitchFamily="82" charset="0"/>
              </a:rPr>
              <a:t>Stereotypically good- Nory [friendly], Ms. Starr [helps students appreciate their magic], Elliott [helpful], Sebastian [obedient], Andres [helpful], </a:t>
            </a:r>
            <a:r>
              <a:rPr lang="en-US" sz="3600" dirty="0" err="1" smtClean="0">
                <a:latin typeface="Gabriola" panose="04040605051002020D02" pitchFamily="82" charset="0"/>
              </a:rPr>
              <a:t>Bax</a:t>
            </a:r>
            <a:r>
              <a:rPr lang="en-US" sz="3600" dirty="0" smtClean="0">
                <a:latin typeface="Gabriola" panose="04040605051002020D02" pitchFamily="82" charset="0"/>
              </a:rPr>
              <a:t> [friendly], Pepper [kind], Marigold [considerate], and Willa [appreciative]</a:t>
            </a:r>
          </a:p>
          <a:p>
            <a:pPr marL="0" indent="0">
              <a:buNone/>
            </a:pPr>
            <a:r>
              <a:rPr lang="en-US" sz="3600" dirty="0" smtClean="0">
                <a:latin typeface="Gabriola" panose="04040605051002020D02" pitchFamily="82" charset="0"/>
              </a:rPr>
              <a:t>Stereotypically evil- The </a:t>
            </a:r>
            <a:r>
              <a:rPr lang="en-US" sz="3600" dirty="0" err="1" smtClean="0">
                <a:latin typeface="Gabriola" panose="04040605051002020D02" pitchFamily="82" charset="0"/>
              </a:rPr>
              <a:t>Sparkies</a:t>
            </a:r>
            <a:r>
              <a:rPr lang="en-US" sz="3600" dirty="0" smtClean="0">
                <a:latin typeface="Gabriola" panose="04040605051002020D02" pitchFamily="82" charset="0"/>
              </a:rPr>
              <a:t> [make fun of people] and Nory’s father [sent Nory away]</a:t>
            </a:r>
          </a:p>
          <a:p>
            <a:pPr marL="0" indent="0">
              <a:buNone/>
            </a:pPr>
            <a:r>
              <a:rPr lang="en-US" sz="3600" dirty="0" smtClean="0">
                <a:latin typeface="Gabriola" panose="04040605051002020D02" pitchFamily="82" charset="0"/>
              </a:rPr>
              <a:t>Four words to describe Nory are positive, courageous, perseveres, and friendly</a:t>
            </a:r>
          </a:p>
          <a:p>
            <a:pPr marL="0" indent="0">
              <a:buNone/>
            </a:pPr>
            <a:r>
              <a:rPr lang="en-US" sz="3600" dirty="0" smtClean="0">
                <a:latin typeface="Gabriola" panose="04040605051002020D02" pitchFamily="82" charset="0"/>
              </a:rPr>
              <a:t>Four words to describe Elliott are friendly, talkative, caring, and self conscious</a:t>
            </a:r>
            <a:endParaRPr lang="en-US" sz="3600" dirty="0">
              <a:latin typeface="Gabriola" panose="04040605051002020D02" pitchFamily="82" charset="0"/>
            </a:endParaRPr>
          </a:p>
        </p:txBody>
      </p:sp>
    </p:spTree>
    <p:extLst>
      <p:ext uri="{BB962C8B-B14F-4D97-AF65-F5344CB8AC3E}">
        <p14:creationId xmlns:p14="http://schemas.microsoft.com/office/powerpoint/2010/main" xmlns="" val="1270972864"/>
      </p:ext>
    </p:extLst>
  </p:cSld>
  <p:clrMapOvr>
    <a:masterClrMapping/>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4800" dirty="0" smtClean="0">
                <a:latin typeface="Showcard Gothic" panose="04020904020102020604" pitchFamily="82" charset="0"/>
              </a:rPr>
              <a:t>Setting</a:t>
            </a:r>
            <a:endParaRPr lang="en-US" sz="4800" dirty="0">
              <a:latin typeface="Showcard Gothic" panose="04020904020102020604" pitchFamily="82" charset="0"/>
            </a:endParaRPr>
          </a:p>
        </p:txBody>
      </p:sp>
      <p:sp>
        <p:nvSpPr>
          <p:cNvPr id="3" name="Content Placeholder 2"/>
          <p:cNvSpPr>
            <a:spLocks noGrp="1"/>
          </p:cNvSpPr>
          <p:nvPr>
            <p:ph idx="1"/>
          </p:nvPr>
        </p:nvSpPr>
        <p:spPr>
          <a:xfrm>
            <a:off x="457200" y="1143000"/>
            <a:ext cx="8534400" cy="5562600"/>
          </a:xfrm>
        </p:spPr>
        <p:txBody>
          <a:bodyPr>
            <a:normAutofit fontScale="92500"/>
          </a:bodyPr>
          <a:lstStyle/>
          <a:p>
            <a:pPr marL="0" indent="0">
              <a:buNone/>
            </a:pPr>
            <a:r>
              <a:rPr lang="en-US" sz="4000" dirty="0" smtClean="0">
                <a:latin typeface="Gabriola" panose="04040605051002020D02" pitchFamily="82" charset="0"/>
              </a:rPr>
              <a:t>Places</a:t>
            </a:r>
          </a:p>
          <a:p>
            <a:pPr>
              <a:buFont typeface="Wingdings" panose="05000000000000000000" pitchFamily="2" charset="2"/>
              <a:buChar char="v"/>
            </a:pPr>
            <a:r>
              <a:rPr lang="en-US" sz="3600" dirty="0" err="1" smtClean="0">
                <a:latin typeface="Gabriola" panose="04040605051002020D02" pitchFamily="82" charset="0"/>
              </a:rPr>
              <a:t>Dunwiddle</a:t>
            </a:r>
            <a:r>
              <a:rPr lang="en-US" sz="3600" dirty="0" smtClean="0">
                <a:latin typeface="Gabriola" panose="04040605051002020D02" pitchFamily="82" charset="0"/>
              </a:rPr>
              <a:t> school- white walls, fire extinguishers everywhere</a:t>
            </a:r>
          </a:p>
          <a:p>
            <a:pPr>
              <a:buFont typeface="Wingdings" panose="05000000000000000000" pitchFamily="2" charset="2"/>
              <a:buChar char="v"/>
            </a:pPr>
            <a:r>
              <a:rPr lang="en-US" sz="3600" dirty="0" smtClean="0">
                <a:latin typeface="Gabriola" panose="04040605051002020D02" pitchFamily="82" charset="0"/>
              </a:rPr>
              <a:t>Aunt Margo’s house- not clean but not messy, pretty empty</a:t>
            </a:r>
          </a:p>
          <a:p>
            <a:pPr>
              <a:buFont typeface="Wingdings" panose="05000000000000000000" pitchFamily="2" charset="2"/>
              <a:buChar char="v"/>
            </a:pPr>
            <a:r>
              <a:rPr lang="en-US" sz="3600" dirty="0" smtClean="0">
                <a:latin typeface="Gabriola" panose="04040605051002020D02" pitchFamily="82" charset="0"/>
              </a:rPr>
              <a:t>Nory’s house- matching/high quality front rooms, cluttered back rooms</a:t>
            </a:r>
          </a:p>
          <a:p>
            <a:pPr>
              <a:buFont typeface="Wingdings" panose="05000000000000000000" pitchFamily="2" charset="2"/>
              <a:buChar char="v"/>
            </a:pPr>
            <a:r>
              <a:rPr lang="en-US" sz="3600" dirty="0" smtClean="0">
                <a:latin typeface="Gabriola" panose="04040605051002020D02" pitchFamily="82" charset="0"/>
              </a:rPr>
              <a:t>Sage Academy- made of stone, paintings of  mythical creatures, seats made of dark purple velvet </a:t>
            </a:r>
          </a:p>
          <a:p>
            <a:pPr marL="0" indent="0">
              <a:buNone/>
            </a:pPr>
            <a:r>
              <a:rPr lang="en-US" sz="4000" dirty="0" smtClean="0">
                <a:latin typeface="Gabriola" panose="04040605051002020D02" pitchFamily="82" charset="0"/>
              </a:rPr>
              <a:t>Time</a:t>
            </a:r>
          </a:p>
          <a:p>
            <a:pPr>
              <a:buFont typeface="Wingdings" panose="05000000000000000000" pitchFamily="2" charset="2"/>
              <a:buChar char="v"/>
            </a:pPr>
            <a:r>
              <a:rPr lang="en-US" sz="3600" dirty="0" smtClean="0">
                <a:latin typeface="Gabriola" panose="04040605051002020D02" pitchFamily="82" charset="0"/>
              </a:rPr>
              <a:t>present</a:t>
            </a:r>
            <a:endParaRPr lang="en-US" sz="3600" dirty="0">
              <a:latin typeface="Gabriola" panose="04040605051002020D02" pitchFamily="82" charset="0"/>
            </a:endParaRPr>
          </a:p>
        </p:txBody>
      </p:sp>
    </p:spTree>
    <p:extLst>
      <p:ext uri="{BB962C8B-B14F-4D97-AF65-F5344CB8AC3E}">
        <p14:creationId xmlns:p14="http://schemas.microsoft.com/office/powerpoint/2010/main" xmlns="" val="836493124"/>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112838"/>
          </a:xfrm>
        </p:spPr>
        <p:txBody>
          <a:bodyPr>
            <a:normAutofit/>
          </a:bodyPr>
          <a:lstStyle/>
          <a:p>
            <a:r>
              <a:rPr lang="en-US" sz="4800" dirty="0" smtClean="0">
                <a:latin typeface="Showcard Gothic" panose="04020904020102020604" pitchFamily="82" charset="0"/>
              </a:rPr>
              <a:t>More Upside-down magic!</a:t>
            </a:r>
            <a:endParaRPr lang="en-US" sz="4800" dirty="0">
              <a:latin typeface="Showcard Gothic" panose="04020904020102020604" pitchFamily="82" charset="0"/>
            </a:endParaRP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667000" y="1473968"/>
            <a:ext cx="3371850" cy="511693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6172200" y="4545925"/>
            <a:ext cx="2667000" cy="2031325"/>
          </a:xfrm>
          <a:prstGeom prst="rect">
            <a:avLst/>
          </a:prstGeom>
          <a:noFill/>
        </p:spPr>
        <p:txBody>
          <a:bodyPr wrap="square" rtlCol="0">
            <a:spAutoFit/>
          </a:bodyPr>
          <a:lstStyle/>
          <a:p>
            <a:r>
              <a:rPr lang="en-US" dirty="0"/>
              <a:t>"</a:t>
            </a:r>
            <a:r>
              <a:rPr lang="en-US" dirty="0" err="1"/>
              <a:t>Upside+down+magic+sage+academy</a:t>
            </a:r>
            <a:r>
              <a:rPr lang="en-US" dirty="0"/>
              <a:t> - Google Search." </a:t>
            </a:r>
            <a:r>
              <a:rPr lang="en-US" i="1" dirty="0" err="1"/>
              <a:t>Upside+down+magic+sage+academy</a:t>
            </a:r>
            <a:r>
              <a:rPr lang="en-US" i="1" dirty="0"/>
              <a:t> - Google Search</a:t>
            </a:r>
            <a:r>
              <a:rPr lang="en-US" dirty="0"/>
              <a:t>. </a:t>
            </a:r>
            <a:r>
              <a:rPr lang="en-US" dirty="0" err="1"/>
              <a:t>N.p</a:t>
            </a:r>
            <a:r>
              <a:rPr lang="en-US" dirty="0"/>
              <a:t>., </a:t>
            </a:r>
            <a:r>
              <a:rPr lang="en-US" dirty="0" err="1"/>
              <a:t>n.d.</a:t>
            </a:r>
            <a:r>
              <a:rPr lang="en-US" dirty="0"/>
              <a:t> Web. 27 Feb. 2016.</a:t>
            </a:r>
          </a:p>
        </p:txBody>
      </p:sp>
    </p:spTree>
    <p:extLst>
      <p:ext uri="{BB962C8B-B14F-4D97-AF65-F5344CB8AC3E}">
        <p14:creationId xmlns:p14="http://schemas.microsoft.com/office/powerpoint/2010/main" xmlns="" val="276195507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80">
                                          <p:stCondLst>
                                            <p:cond delay="0"/>
                                          </p:stCondLst>
                                        </p:cTn>
                                        <p:tgtEl>
                                          <p:spTgt spid="1026"/>
                                        </p:tgtEl>
                                      </p:cBhvr>
                                    </p:animEffect>
                                    <p:anim calcmode="lin" valueType="num">
                                      <p:cBhvr>
                                        <p:cTn id="8"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6"/>
                                        </p:tgtEl>
                                      </p:cBhvr>
                                      <p:to x="100000" y="60000"/>
                                    </p:animScale>
                                    <p:animScale>
                                      <p:cBhvr>
                                        <p:cTn id="14" dur="166" decel="50000">
                                          <p:stCondLst>
                                            <p:cond delay="676"/>
                                          </p:stCondLst>
                                        </p:cTn>
                                        <p:tgtEl>
                                          <p:spTgt spid="1026"/>
                                        </p:tgtEl>
                                      </p:cBhvr>
                                      <p:to x="100000" y="100000"/>
                                    </p:animScale>
                                    <p:animScale>
                                      <p:cBhvr>
                                        <p:cTn id="15" dur="26">
                                          <p:stCondLst>
                                            <p:cond delay="1312"/>
                                          </p:stCondLst>
                                        </p:cTn>
                                        <p:tgtEl>
                                          <p:spTgt spid="1026"/>
                                        </p:tgtEl>
                                      </p:cBhvr>
                                      <p:to x="100000" y="80000"/>
                                    </p:animScale>
                                    <p:animScale>
                                      <p:cBhvr>
                                        <p:cTn id="16" dur="166" decel="50000">
                                          <p:stCondLst>
                                            <p:cond delay="1338"/>
                                          </p:stCondLst>
                                        </p:cTn>
                                        <p:tgtEl>
                                          <p:spTgt spid="1026"/>
                                        </p:tgtEl>
                                      </p:cBhvr>
                                      <p:to x="100000" y="100000"/>
                                    </p:animScale>
                                    <p:animScale>
                                      <p:cBhvr>
                                        <p:cTn id="17" dur="26">
                                          <p:stCondLst>
                                            <p:cond delay="1642"/>
                                          </p:stCondLst>
                                        </p:cTn>
                                        <p:tgtEl>
                                          <p:spTgt spid="1026"/>
                                        </p:tgtEl>
                                      </p:cBhvr>
                                      <p:to x="100000" y="90000"/>
                                    </p:animScale>
                                    <p:animScale>
                                      <p:cBhvr>
                                        <p:cTn id="18" dur="166" decel="50000">
                                          <p:stCondLst>
                                            <p:cond delay="1668"/>
                                          </p:stCondLst>
                                        </p:cTn>
                                        <p:tgtEl>
                                          <p:spTgt spid="1026"/>
                                        </p:tgtEl>
                                      </p:cBhvr>
                                      <p:to x="100000" y="100000"/>
                                    </p:animScale>
                                    <p:animScale>
                                      <p:cBhvr>
                                        <p:cTn id="19" dur="26">
                                          <p:stCondLst>
                                            <p:cond delay="1808"/>
                                          </p:stCondLst>
                                        </p:cTn>
                                        <p:tgtEl>
                                          <p:spTgt spid="1026"/>
                                        </p:tgtEl>
                                      </p:cBhvr>
                                      <p:to x="100000" y="95000"/>
                                    </p:animScale>
                                    <p:animScale>
                                      <p:cBhvr>
                                        <p:cTn id="20"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atch">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331</TotalTime>
  <Words>405</Words>
  <Application>Microsoft Office PowerPoint</Application>
  <PresentationFormat>On-screen Show (4:3)</PresentationFormat>
  <Paragraphs>29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Thatch</vt:lpstr>
      <vt:lpstr>Upside-Down Magic</vt:lpstr>
      <vt:lpstr>Describing the Book</vt:lpstr>
      <vt:lpstr>Characters</vt:lpstr>
      <vt:lpstr>Characters Continued</vt:lpstr>
      <vt:lpstr>Setting</vt:lpstr>
      <vt:lpstr>More Upside-down magic!</vt:lpstr>
    </vt:vector>
  </TitlesOfParts>
  <Company>Elster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Upside-Down Magic</dc:title>
  <dc:creator>Constantino, Sam</dc:creator>
  <cp:lastModifiedBy>mprice3</cp:lastModifiedBy>
  <cp:revision>26</cp:revision>
  <dcterms:created xsi:type="dcterms:W3CDTF">2016-02-02T00:21:41Z</dcterms:created>
  <dcterms:modified xsi:type="dcterms:W3CDTF">2016-03-10T14:42:54Z</dcterms:modified>
</cp:coreProperties>
</file>